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70" r:id="rId15"/>
    <p:sldId id="373" r:id="rId16"/>
    <p:sldId id="372" r:id="rId17"/>
    <p:sldId id="371" r:id="rId18"/>
    <p:sldId id="3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0" autoAdjust="0"/>
    <p:restoredTop sz="94618" autoAdjust="0"/>
  </p:normalViewPr>
  <p:slideViewPr>
    <p:cSldViewPr>
      <p:cViewPr varScale="1">
        <p:scale>
          <a:sx n="106" d="100"/>
          <a:sy n="106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C8452F-6FC1-4319-854E-0BFB4CA0E7B7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EA2A76-F605-4FD2-9ACC-A53668ED4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50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EA86-7187-4296-B13B-D371121B580C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210C-B5F4-429F-829D-AA620A233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B38F-B050-4719-9284-305B573DE3C9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035E4-671E-4B5D-B228-3971A923C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B78B-262C-4CF4-BAEE-146263896D4B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B8D9-9638-4417-95D8-0AA29894B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AB24-FBB4-4CB5-A15A-9E9C234399EA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5191-8400-4B5D-8ECF-14E5632F5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17F6-60F9-4AB1-BB5E-56CF05388F5E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2236-7FD0-47D9-BA5E-2F6C817AD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CF9B-2686-40F2-ABA0-E30C789C1521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9F83-31F3-4607-9923-5566E42A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813D-C9FE-4DDD-8E16-AC976E402792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FC598-C5EA-4812-AB1B-28B131717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52BD-23C1-42FE-B7BF-5828673A02DF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E82A-E465-4CE9-B09F-FB06B665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1C12-95EA-4D94-9E6C-C89647BC1449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EE91-60E6-4052-AC21-F40A8E27F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A1F3-8E0F-4620-9C80-CAEA98B85B30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5B11-FEDD-4536-9BA6-BD253014F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38481-C5DB-47E0-AEDF-61E72BCB07AF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F7F7-E28E-4DD4-89A7-7C387BA84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6981-D718-4B4D-8C59-F8575BBF77B9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4F802-10AA-497E-93A9-CCED3B68E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F66A1-52BE-4A2A-B549-B462CAED24F0}" type="datetime1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9C5EC4-3191-4C9B-9279-117EDA146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b="1" dirty="0" smtClean="0"/>
              <a:t>		</a:t>
            </a:r>
          </a:p>
          <a:p>
            <a:pPr lvl="4" algn="ctr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r>
              <a:rPr lang="ru-RU" altLang="ru-RU" b="1" dirty="0" err="1" smtClean="0">
                <a:solidFill>
                  <a:schemeClr val="tx2"/>
                </a:solidFill>
                <a:latin typeface="Arial" charset="0"/>
              </a:rPr>
              <a:t>Рензин</a:t>
            </a:r>
            <a:r>
              <a:rPr lang="ru-RU" altLang="ru-RU" b="1" dirty="0" smtClean="0">
                <a:solidFill>
                  <a:schemeClr val="tx2"/>
                </a:solidFill>
                <a:latin typeface="Arial" charset="0"/>
              </a:rPr>
              <a:t> О.М. (ИЭИ ДВО РАН) 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Новый этап в развитии Дальнего Востока России: </a:t>
            </a:r>
          </a:p>
          <a:p>
            <a:pPr lvl="4" algn="ctr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возможности и риски</a:t>
            </a:r>
          </a:p>
          <a:p>
            <a:pPr lvl="4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D995A-5E62-4458-8C4F-4A960F75B5D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Территориальная структура внешней торговли ДФО, оборот млн долл. / %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mtClean="0"/>
              <a:t>Сахалинская область 11963,6 (41,9%)</a:t>
            </a:r>
          </a:p>
          <a:p>
            <a:r>
              <a:rPr lang="ru-RU" smtClean="0"/>
              <a:t>Приморский край 6820, 9 (23,9%)</a:t>
            </a:r>
          </a:p>
          <a:p>
            <a:r>
              <a:rPr lang="ru-RU" smtClean="0"/>
              <a:t>Республика Саха 4948,1 (17,3%)</a:t>
            </a:r>
          </a:p>
          <a:p>
            <a:r>
              <a:rPr lang="ru-RU" smtClean="0"/>
              <a:t>Хабаровский край 2663,1 (9,3%)</a:t>
            </a:r>
          </a:p>
          <a:p>
            <a:r>
              <a:rPr lang="ru-RU" smtClean="0"/>
              <a:t>Остальные 5 субъектов суммарно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53BFAC-FECB-45CE-B73F-9D2BFB6A8D2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Динамика торговли ДФО с отдельными странами и объединениями, оборот, в %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lnSpc>
                <a:spcPct val="90000"/>
              </a:lnSpc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3600" b="1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/>
              <a:t>Все страны – 100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СВА – 71,3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В т.ч.  КНР – 27,2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            Ю.Корея 24,9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            Япония – 18,9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ЕС – 10,8</a:t>
            </a:r>
            <a:r>
              <a:rPr lang="ru-RU" smtClean="0">
                <a:latin typeface="Arial" charset="0"/>
              </a:rPr>
              <a:t>%</a:t>
            </a:r>
            <a:r>
              <a:rPr lang="ru-RU" sz="48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FC3B75F-4728-45C0-B69F-1BD77AF4BFB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FF0000"/>
                </a:solidFill>
              </a:rPr>
              <a:t>Распределение прямых иностранных инвестиций по федеральным округам России, 1999–2013 гг., %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3600" b="1" smtClean="0">
              <a:solidFill>
                <a:srgbClr val="FF0000"/>
              </a:solidFill>
              <a:latin typeface="Arial" charset="0"/>
            </a:endParaRPr>
          </a:p>
          <a:p>
            <a:pPr lvl="4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</a:t>
            </a: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41750F-BF07-47DE-BBEF-A2EA61E6BD0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86021" name="Объект 1"/>
          <p:cNvGraphicFramePr>
            <a:graphicFrameLocks/>
          </p:cNvGraphicFramePr>
          <p:nvPr/>
        </p:nvGraphicFramePr>
        <p:xfrm>
          <a:off x="1547813" y="1916113"/>
          <a:ext cx="5951537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2" name="Диаграмма" r:id="rId3" imgW="5950212" imgH="3590855" progId="Excel.Chart.8">
                  <p:embed/>
                </p:oleObj>
              </mc:Choice>
              <mc:Fallback>
                <p:oleObj name="Диаграмма" r:id="rId3" imgW="5950212" imgH="3590855" progId="Excel.Chart.8">
                  <p:embed/>
                  <p:pic>
                    <p:nvPicPr>
                      <p:cNvPr id="0" name="Объект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35"/>
                      <a:stretch>
                        <a:fillRect/>
                      </a:stretch>
                    </p:blipFill>
                    <p:spPr bwMode="auto">
                      <a:xfrm>
                        <a:off x="1547813" y="1916113"/>
                        <a:ext cx="5951537" cy="358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Поступление прямых иностранных инвестиций в разрезе федеральных округов России, 2011–2015 гг., </a:t>
            </a:r>
            <a:r>
              <a:rPr lang="ru-RU" sz="2400" smtClean="0">
                <a:solidFill>
                  <a:srgbClr val="FF0000"/>
                </a:solidFill>
                <a:latin typeface="Arial" charset="0"/>
              </a:rPr>
              <a:t>(сальдо операций платежного баланса), </a:t>
            </a:r>
            <a:r>
              <a:rPr lang="ru-RU" sz="2400" smtClean="0">
                <a:solidFill>
                  <a:srgbClr val="FF0000"/>
                </a:solidFill>
              </a:rPr>
              <a:t>млн долл. США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E050EA-B75E-481D-AF24-BDAC386C285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87378" name="Group 338"/>
          <p:cNvGraphicFramePr>
            <a:graphicFrameLocks noGrp="1"/>
          </p:cNvGraphicFramePr>
          <p:nvPr/>
        </p:nvGraphicFramePr>
        <p:xfrm>
          <a:off x="457200" y="1397000"/>
          <a:ext cx="8229600" cy="4064000"/>
        </p:xfrm>
        <a:graphic>
          <a:graphicData uri="http://schemas.openxmlformats.org/drawingml/2006/table">
            <a:tbl>
              <a:tblPr/>
              <a:tblGrid>
                <a:gridCol w="2530475"/>
                <a:gridCol w="1079500"/>
                <a:gridCol w="1225550"/>
                <a:gridCol w="1223963"/>
                <a:gridCol w="1079500"/>
                <a:gridCol w="10906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Фед.округ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Центральный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-5865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Северо-Западный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Южный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Северо-Кавказский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Приволжский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Уральский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Сибирский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-909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Дальневосточный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Крымский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</a:t>
            </a:r>
          </a:p>
          <a:p>
            <a:r>
              <a:rPr lang="ru-RU" sz="3600" b="1" smtClean="0"/>
              <a:t>Перспективы финансовой интеграции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10A4A6-2645-4660-AF26-6D1FC379512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4F81BD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b="1" smtClean="0">
                <a:solidFill>
                  <a:srgbClr val="FF0000"/>
                </a:solidFill>
              </a:rPr>
              <a:t>финансовая интеграция будет развиваться и усложняться; </a:t>
            </a:r>
          </a:p>
          <a:p>
            <a:pPr marL="609600" indent="-609600">
              <a:lnSpc>
                <a:spcPct val="90000"/>
              </a:lnSpc>
            </a:pPr>
            <a:r>
              <a:rPr lang="ru-RU" smtClean="0"/>
              <a:t>Отчетливо наблюдаются процессы расширения сотрудничества, направленного на достижение общих целей. Создаются и функционируют структуры, содействующие развитию валютной и финансовой интеграции стран Восточной Азии</a:t>
            </a:r>
            <a:r>
              <a:rPr lang="ru-RU" b="1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Возникновение новых форм финансовой интеграции в начале 21 века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dirty="0" smtClean="0"/>
              <a:t>*</a:t>
            </a:r>
            <a:r>
              <a:rPr lang="ru-RU" dirty="0" err="1" smtClean="0"/>
              <a:t>Транстихоокеанское</a:t>
            </a:r>
            <a:r>
              <a:rPr lang="ru-RU" dirty="0" smtClean="0"/>
              <a:t> партнерство (Инициатива США)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*Проект «Шелковый путь»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	(Инициатива Китая)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*Евразийский экономический союз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	(Инициатива России)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736E1D-AB5F-4BC5-A715-F6E2BB04659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Новые проекты 2017 года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4F81BD"/>
          </a:solidFill>
          <a:ln>
            <a:solidFill>
              <a:srgbClr val="4F81BD"/>
            </a:solidFill>
          </a:ln>
        </p:spPr>
        <p:txBody>
          <a:bodyPr/>
          <a:lstStyle/>
          <a:p>
            <a:r>
              <a:rPr lang="ru-RU" smtClean="0"/>
              <a:t>создание Всестороннего регионального экономического партнерства (RCEP) (Китай)</a:t>
            </a:r>
          </a:p>
          <a:p>
            <a:r>
              <a:rPr lang="ru-RU" smtClean="0"/>
              <a:t>Всеобъемлющее и продвинутое соглашение Транстихоокеанского партнерства (CPTPP) (Япония)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buFont typeface="Arial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Arial" charset="0"/>
              </a:rPr>
              <a:t>БЛАГОДАРЮ ЗА ВНИМАНИЕ!                                 </a:t>
            </a:r>
            <a:endParaRPr lang="ru-RU" sz="32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3E3BD8-AA71-43CB-BA55-553C6B93E9E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FF0000"/>
                </a:solidFill>
              </a:rPr>
              <a:t>Из постановления Правительства РФ</a:t>
            </a:r>
            <a:r>
              <a:rPr lang="ru-RU" sz="3200" smtClean="0">
                <a:solidFill>
                  <a:srgbClr val="FF0000"/>
                </a:solidFill>
                <a:latin typeface="Arial" charset="0"/>
              </a:rPr>
              <a:t> 24 октября 2013 года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altLang="ja-JP" sz="2400" smtClean="0"/>
              <a:t>«</a:t>
            </a:r>
            <a:r>
              <a:rPr lang="ru-RU" altLang="ja-JP" sz="2000" b="1" smtClean="0"/>
              <a:t>Одобрить предложение Минвостокразвития</a:t>
            </a:r>
            <a:r>
              <a:rPr lang="ru-RU" altLang="ja-JP" sz="2000" b="1" smtClean="0">
                <a:latin typeface="Arial" charset="0"/>
              </a:rPr>
              <a:t> </a:t>
            </a:r>
            <a:r>
              <a:rPr lang="ru-RU" altLang="ja-JP" sz="2000" b="1" smtClean="0"/>
              <a:t>о новой модели развития Дальнего Востока, основанной</a:t>
            </a:r>
            <a:r>
              <a:rPr lang="ru-RU" altLang="ja-JP" sz="2000" smtClean="0"/>
              <a:t> </a:t>
            </a:r>
            <a:endParaRPr lang="ru-RU" altLang="ja-JP" sz="2000" smtClean="0">
              <a:latin typeface="Arial" charset="0"/>
            </a:endParaRPr>
          </a:p>
          <a:p>
            <a:r>
              <a:rPr lang="ru-RU" altLang="ja-JP" sz="2000" smtClean="0"/>
              <a:t>на экспорте в страны АТР готовых товаров, работ, услуг, </a:t>
            </a:r>
            <a:endParaRPr lang="ru-RU" altLang="ja-JP" sz="2000" smtClean="0">
              <a:latin typeface="Arial" charset="0"/>
            </a:endParaRPr>
          </a:p>
          <a:p>
            <a:r>
              <a:rPr lang="ru-RU" altLang="ja-JP" sz="2000" smtClean="0"/>
              <a:t>создании конкурентоспособного инвестиционного климата, </a:t>
            </a:r>
            <a:endParaRPr lang="ru-RU" altLang="ja-JP" sz="2000" smtClean="0">
              <a:latin typeface="Arial" charset="0"/>
            </a:endParaRPr>
          </a:p>
          <a:p>
            <a:r>
              <a:rPr lang="ru-RU" altLang="ja-JP" sz="2000" smtClean="0"/>
              <a:t>привлечении прямых инвестиций, в том числе иностранных</a:t>
            </a:r>
            <a:endParaRPr lang="ru-RU" sz="2000" smtClean="0"/>
          </a:p>
          <a:p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B6467AF-0502-4995-8698-B884B01E47F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Модели развития ДВ (варианты 2013 года)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1)Локальный рынок Дальнего Востока (объем 90 млрд. долл. США)</a:t>
            </a:r>
          </a:p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2) Рынок Европейской России</a:t>
            </a:r>
          </a:p>
          <a:p>
            <a:pPr>
              <a:lnSpc>
                <a:spcPct val="90000"/>
              </a:lnSpc>
            </a:pPr>
            <a:r>
              <a:rPr lang="ru-RU" smtClean="0"/>
              <a:t>(объем 1,5 трлн. долл. США)</a:t>
            </a:r>
          </a:p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3) Рынок АТР</a:t>
            </a:r>
          </a:p>
          <a:p>
            <a:pPr>
              <a:lnSpc>
                <a:spcPct val="90000"/>
              </a:lnSpc>
            </a:pPr>
            <a:r>
              <a:rPr lang="ru-RU" smtClean="0"/>
              <a:t>(объем 50 трлн. долл. США)</a:t>
            </a:r>
          </a:p>
          <a:p>
            <a:pPr>
              <a:lnSpc>
                <a:spcPct val="90000"/>
              </a:lnSpc>
            </a:pP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2DEBD6-F9D3-4608-B384-7844EAF1DD7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Условия для начала работы модели развития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lnSpc>
                <a:spcPct val="90000"/>
              </a:lnSpc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3600" b="1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/>
              <a:t>1) Создание специальных территорий развития</a:t>
            </a:r>
          </a:p>
          <a:p>
            <a:pPr>
              <a:lnSpc>
                <a:spcPct val="90000"/>
              </a:lnSpc>
            </a:pPr>
            <a:r>
              <a:rPr lang="ru-RU" smtClean="0"/>
              <a:t>2) Расширение функционала Минэкономразвития</a:t>
            </a:r>
          </a:p>
          <a:p>
            <a:pPr>
              <a:lnSpc>
                <a:spcPct val="90000"/>
              </a:lnSpc>
            </a:pPr>
            <a:r>
              <a:rPr lang="ru-RU" smtClean="0"/>
              <a:t>3)Смена формата институтов развития, создание новых институтов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2695CD-9596-4FFB-8B3C-437C86AD49B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Институциональная «буря» над регионом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 </a:t>
            </a:r>
            <a:r>
              <a:rPr lang="ru-RU" sz="3600" smtClean="0"/>
              <a:t>Принято </a:t>
            </a:r>
            <a:r>
              <a:rPr lang="ru-RU" sz="3600" smtClean="0">
                <a:latin typeface="Arial" charset="0"/>
              </a:rPr>
              <a:t>с 2013 года:</a:t>
            </a:r>
          </a:p>
          <a:p>
            <a:r>
              <a:rPr lang="ru-RU" smtClean="0"/>
              <a:t>30 Федеральных законов</a:t>
            </a:r>
            <a:r>
              <a:rPr lang="ru-RU" smtClean="0">
                <a:latin typeface="Arial" charset="0"/>
              </a:rPr>
              <a:t> о развитии Дальнего Востока</a:t>
            </a:r>
            <a:r>
              <a:rPr lang="ru-RU" smtClean="0"/>
              <a:t>;</a:t>
            </a:r>
          </a:p>
          <a:p>
            <a:r>
              <a:rPr lang="ru-RU" smtClean="0"/>
              <a:t>150 актов федерального правительства</a:t>
            </a:r>
          </a:p>
          <a:p>
            <a:r>
              <a:rPr lang="ru-RU" smtClean="0"/>
              <a:t>Несколько сотен локальных актов субъектов Дальнего Востока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04A16E-45C2-424D-84FD-25C5C132055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Динамика внешней торговли ДФО в 2008-17 гг., млрд долл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44CBEF-3516-474B-8E88-21191EAAC77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1476375" y="1989138"/>
          <a:ext cx="6126163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Диаграмма" r:id="rId3" imgW="6126426" imgH="3650062" progId="Excel.Chart.8">
                  <p:embed/>
                </p:oleObj>
              </mc:Choice>
              <mc:Fallback>
                <p:oleObj name="Диаграмма" r:id="rId3" imgW="6126426" imgH="3650062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89138"/>
                        <a:ext cx="6126163" cy="364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>Товарная структура экспорта ДФО по стоимости </a:t>
            </a:r>
            <a:br>
              <a:rPr lang="ru-RU" sz="24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>(в %)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2E7B67-F0B9-42BE-B2D1-0282105220D3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81140" name="Group 244"/>
          <p:cNvGraphicFramePr>
            <a:graphicFrameLocks noGrp="1"/>
          </p:cNvGraphicFramePr>
          <p:nvPr/>
        </p:nvGraphicFramePr>
        <p:xfrm>
          <a:off x="1595438" y="1738313"/>
          <a:ext cx="5953125" cy="3563937"/>
        </p:xfrm>
        <a:graphic>
          <a:graphicData uri="http://schemas.openxmlformats.org/drawingml/2006/table">
            <a:tbl>
              <a:tblPr/>
              <a:tblGrid>
                <a:gridCol w="879475"/>
                <a:gridCol w="3714750"/>
                <a:gridCol w="679450"/>
                <a:gridCol w="6794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Код ТН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Наименование группы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2016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2017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01-24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Продовольственные товары и с/х сырье (кроме текстильного)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14,2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12,88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Минеральные продукты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52,1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54,64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27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Топливно-энергетические товары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49,1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51,78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28-40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химической промышленности, каучук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41-43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Кожевенное сырье, пушнина и изделия из них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44-49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Древесина и целлюлозно-бумажные изделия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4,74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50-67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Текстиль, текстильные изделия и обувь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0,01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72-83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Металлы и изделия из них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1,33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84-90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Машины, оборудование и транспортные средства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5,1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8,37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68-71, 91-97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товары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21,9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17,83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Товарная структура экспорта ДФО продукции ТЭК в 2017 г. (в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mtClean="0"/>
              <a:t>Всего – 11516 млн. долл США (100%)</a:t>
            </a:r>
          </a:p>
          <a:p>
            <a:r>
              <a:rPr lang="ru-RU" smtClean="0"/>
              <a:t>Нефть сырая – 5949,1 (51,7%)</a:t>
            </a:r>
          </a:p>
          <a:p>
            <a:r>
              <a:rPr lang="ru-RU" smtClean="0"/>
              <a:t>Газ природный сжиженный 3163,8 (27,5 %)</a:t>
            </a:r>
          </a:p>
          <a:p>
            <a:r>
              <a:rPr lang="ru-RU" smtClean="0"/>
              <a:t>Уголь каменный – 1230,1 (10,7%)</a:t>
            </a:r>
          </a:p>
          <a:p>
            <a:r>
              <a:rPr lang="ru-RU" smtClean="0"/>
              <a:t>Нефтепродукты – 696,2 (6%)</a:t>
            </a:r>
          </a:p>
          <a:p>
            <a:r>
              <a:rPr lang="ru-RU" smtClean="0"/>
              <a:t>Прочие – 477,5 (4,2%)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2074CE-80FB-4024-92F0-58FA875F75D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Товарная структура импорта ДФО по стоимости в 2017 г., %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		</a:t>
            </a:r>
          </a:p>
          <a:p>
            <a:pPr lvl="4" algn="ctr">
              <a:lnSpc>
                <a:spcPct val="90000"/>
              </a:lnSpc>
              <a:buFont typeface="Arial" charset="0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                                </a:t>
            </a:r>
            <a:endParaRPr lang="ru-RU" sz="3600" b="1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/>
              <a:t>Машины оборудование – 52,91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Продовольственные товары – 15,18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Химическая продукция – 9,46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Металлы и изделия из них – 8,71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u-RU" smtClean="0"/>
              <a:t>Текстиль, обувь – 4,57</a:t>
            </a:r>
            <a:r>
              <a:rPr lang="ru-RU" smtClean="0">
                <a:latin typeface="Arial" charset="0"/>
              </a:rPr>
              <a:t>%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3C405F5-06F0-48B1-B5D0-98F1B5B9DAB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565</Words>
  <Application>Microsoft Office PowerPoint</Application>
  <PresentationFormat>Экран (4:3)</PresentationFormat>
  <Paragraphs>207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MS Mincho</vt:lpstr>
      <vt:lpstr>ＭＳ Ｐゴシック</vt:lpstr>
      <vt:lpstr>Arial</vt:lpstr>
      <vt:lpstr>Calibri</vt:lpstr>
      <vt:lpstr>Times New Roman</vt:lpstr>
      <vt:lpstr>Тема Office</vt:lpstr>
      <vt:lpstr>Диаграмма</vt:lpstr>
      <vt:lpstr>Презентация PowerPoint</vt:lpstr>
      <vt:lpstr>Из постановления Правительства РФ 24 октября 2013 года</vt:lpstr>
      <vt:lpstr>Модели развития ДВ (варианты 2013 года)</vt:lpstr>
      <vt:lpstr>Условия для начала работы модели развития</vt:lpstr>
      <vt:lpstr>Институциональная «буря» над регионом</vt:lpstr>
      <vt:lpstr>Динамика внешней торговли ДФО в 2008-17 гг., млрд долл</vt:lpstr>
      <vt:lpstr>Товарная структура экспорта ДФО по стоимости  (в %)</vt:lpstr>
      <vt:lpstr>Товарная структура экспорта ДФО продукции ТЭК в 2017 г. (в %)</vt:lpstr>
      <vt:lpstr>Товарная структура импорта ДФО по стоимости в 2017 г., %</vt:lpstr>
      <vt:lpstr>Территориальная структура внешней торговли ДФО, оборот млн долл. / %</vt:lpstr>
      <vt:lpstr>Динамика торговли ДФО с отдельными странами и объединениями, оборот, в %</vt:lpstr>
      <vt:lpstr>Распределение прямых иностранных инвестиций по федеральным округам России, 1999–2013 гг., %</vt:lpstr>
      <vt:lpstr>Поступление прямых иностранных инвестиций в разрезе федеральных округов России, 2011–2015 гг., (сальдо операций платежного баланса), млн долл. США</vt:lpstr>
      <vt:lpstr>Презентация PowerPoint</vt:lpstr>
      <vt:lpstr>Презентация PowerPoint</vt:lpstr>
      <vt:lpstr>Возникновение новых форм финансовой интеграции в начале 21 века</vt:lpstr>
      <vt:lpstr>Новые проекты 2017 года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Рейтинги компаний ДФО по объему выручки и эффективности бизнеса за 2011 и 2013 гг.</dc:title>
  <dc:creator>Елена</dc:creator>
  <cp:lastModifiedBy>Елена</cp:lastModifiedBy>
  <cp:revision>75</cp:revision>
  <dcterms:modified xsi:type="dcterms:W3CDTF">2019-02-14T05:49:14Z</dcterms:modified>
</cp:coreProperties>
</file>